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799" r:id="rId3"/>
    <p:sldId id="792" r:id="rId4"/>
    <p:sldId id="805" r:id="rId5"/>
    <p:sldId id="806" r:id="rId6"/>
    <p:sldId id="807" r:id="rId7"/>
    <p:sldId id="809" r:id="rId8"/>
    <p:sldId id="808" r:id="rId9"/>
    <p:sldId id="810" r:id="rId10"/>
    <p:sldId id="812" r:id="rId11"/>
    <p:sldId id="813" r:id="rId12"/>
    <p:sldId id="811" r:id="rId13"/>
    <p:sldId id="814" r:id="rId14"/>
    <p:sldId id="815" r:id="rId15"/>
    <p:sldId id="798" r:id="rId16"/>
    <p:sldId id="802" r:id="rId17"/>
    <p:sldId id="801" r:id="rId18"/>
    <p:sldId id="786" r:id="rId19"/>
    <p:sldId id="787" r:id="rId20"/>
    <p:sldId id="817" r:id="rId21"/>
    <p:sldId id="818" r:id="rId22"/>
    <p:sldId id="81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7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ustomXml" Target="../customXml/item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A6323-3D1C-4090-8EA2-3F9C9D12CB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E2AF20-B07E-41F5-833C-35C92133F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87901-56E3-4556-89B4-18F7762D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B9A34-D862-4A73-BD8F-A01193F66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10A2D-0D32-49A8-ACE9-76AB021EE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49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FAE47-0F21-4B2E-99EA-85574ED7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2B78648-769F-4054-AF74-CC57FB92D6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1217C-69E7-47DC-83BD-896893A9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0FFCF-95CE-44AB-9CDF-444DCDE82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44A2C-DCD4-4E81-9A2E-0AB269276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146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5C8980-F448-4ED0-8ECF-A4BF0923B7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36AE02-00D4-41AD-967A-C895D9998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C5746-FC9F-4405-AEE1-BBCF9080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4BD97-E143-4F12-B603-3A424C41A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59A7C-37B2-4CBC-81AB-A50174825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60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387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9697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1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32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23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6316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678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712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6300A-0FB5-4EC6-8626-5E4303C97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93C774-4B15-410D-829C-EC8190B9C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FD7D5F-1847-420F-A2C8-1C6FB73EA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475A3-DF0B-4042-9959-C79C4B27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288CB-A03D-420A-A33A-E4E370A0E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521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624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4946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2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5D66-1249-4672-B04B-5800DBB6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64F602-6A15-4176-A0D1-6B75B29A0F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7F96C-D6DF-460E-A23E-05A451B9E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F92019-E508-48EB-BFF8-CAA3A3171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481E8-E9A1-47EA-ACBA-B9E74966C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32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4594E3-98B7-43CF-88FA-D267B68170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158F0-5A4B-4734-A74D-05EF911838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217E1-3026-416D-A60A-4A84C64D48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BAB98-EA37-4456-A685-EB337A01D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20CE5A-3950-4761-B6F0-6DE2283A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95CF8-8A68-48DA-B1B1-FCC3B6D76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400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CC677-0E2B-4A96-828B-7BBCA22F2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08B382-A989-4F06-A5B7-8EDDFD946A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757986-92E9-4861-939D-D835FC1CDC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87CA8-776A-4CC3-9E11-7CB4B87203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1AD1D9-83FA-4DA6-92AE-657B034AD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4F61C6-A427-442C-8943-4BB68651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D658E1-5D14-4823-B40B-31919D865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49B99D-C991-40F6-9004-74B5D8C2C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57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A47EE-2931-45EE-9C75-E8C30D316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BA2817-CB64-412D-9C2B-6CE9E51CC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A16E67-65C5-4A7E-A3A7-4C314E36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E4A09B-C11E-489F-B870-3D753077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19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E67FA6-B409-443C-A83C-109A262D4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3B6742-204A-40B8-8B6E-519EF646C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80DFFA-4492-4879-866A-2A7D7574C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84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DEB67-4B1C-43EB-8EBD-9483E0B32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8898E-3226-47FA-A4F2-118084D35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A78057-9707-423A-9F1A-B7F0F682A8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C6F69-9B07-4071-8E31-7ADF75C7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899EBB-850B-4375-A11D-93503FFF8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3ADEDE-421C-4213-83F3-A234703B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07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E6091-AF0D-4B0C-8605-CA70E100B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4319E5-C7C3-42CC-8AA5-0AFC0416C3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9F949D-5C03-4D65-8B0B-31C6C8FAB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05BDB9-914B-411C-A40F-9DB343B89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0A251-7B8C-415D-AFCF-BCADD498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E3B875-FDDC-428E-9B8F-9FB28E94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742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E85C83-949C-44C6-BB2F-FC3C9D6B8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4560C-EBA7-4218-B3AA-954402A63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C8327-5080-4989-AF3F-57601B1FC4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C6E1A1-57FD-4458-9846-93F4276D3A7A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F3A8E-8BB9-44ED-83BC-C3A2428811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7A4893-4E25-4B8A-8C6A-3907F799D0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731D5-4D89-49CC-8AD5-74EA6A28F3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19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D6D6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62495-0009-45C6-BC27-7D7E2E414C82}" type="datetimeFigureOut">
              <a:rPr lang="en-US" smtClean="0"/>
              <a:pPr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FF30C-8B6A-4DF2-B576-5EC988D1123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12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54AD-2E97-1B35-6018-3BF2C2BC9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480" y="387985"/>
            <a:ext cx="1222248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Introduction to the Center of Excellence for </a:t>
            </a:r>
            <a:br>
              <a:rPr lang="en-US" dirty="0">
                <a:solidFill>
                  <a:srgbClr val="FFFF00"/>
                </a:solidFill>
              </a:rPr>
            </a:br>
            <a:r>
              <a:rPr lang="en-US" dirty="0">
                <a:solidFill>
                  <a:srgbClr val="FFFF00"/>
                </a:solidFill>
              </a:rPr>
              <a:t>African Swine fever Genomics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DD772-D5BD-3303-51D6-0AF5F7DDB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38325"/>
            <a:ext cx="12222480" cy="444240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Dr. Douglas Gladue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Director Center of Excellence for ASFV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Senior Scientist USDA – Plum Island Animal Disease Center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Scientific Director - GARA </a:t>
            </a:r>
          </a:p>
          <a:p>
            <a:pPr marL="0" indent="0" algn="ctr">
              <a:buNone/>
            </a:pPr>
            <a:r>
              <a:rPr lang="en-US" sz="1800" dirty="0">
                <a:solidFill>
                  <a:schemeClr val="bg1"/>
                </a:solidFill>
              </a:rPr>
              <a:t>Treasurer –  World Society of Virology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47A63DF7-12A2-1793-2576-BAA0C5FF3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" y="5935174"/>
            <a:ext cx="1276080" cy="922826"/>
          </a:xfrm>
          <a:prstGeom prst="rect">
            <a:avLst/>
          </a:prstGeom>
          <a:noFill/>
        </p:spPr>
      </p:pic>
      <p:pic>
        <p:nvPicPr>
          <p:cNvPr id="5" name="Picture 2" descr="Global ASF Color2 (2)">
            <a:extLst>
              <a:ext uri="{FF2B5EF4-FFF2-40B4-BE49-F238E27FC236}">
                <a16:creationId xmlns:a16="http://schemas.microsoft.com/office/drawing/2014/main" id="{D22B74B7-7028-0E5A-2A28-0C892BD5C0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24260" y="5694529"/>
            <a:ext cx="971102" cy="1172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4332977-8031-A51F-A956-BAFC5440DBD4}"/>
              </a:ext>
            </a:extLst>
          </p:cNvPr>
          <p:cNvSpPr/>
          <p:nvPr/>
        </p:nvSpPr>
        <p:spPr>
          <a:xfrm>
            <a:off x="4680395" y="3779896"/>
            <a:ext cx="2651760" cy="265176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7FAF8B-9810-FFD0-5C41-249E88565C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395" y="3779896"/>
            <a:ext cx="2651760" cy="2673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459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54B-6DDA-28A0-6370-FF9778C0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BCDB-E92E-ED1B-08C9-017F61FF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FA927-ACCB-FDC8-A92A-15F4278F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4478A-672D-3B1A-E821-721556E80F63}"/>
              </a:ext>
            </a:extLst>
          </p:cNvPr>
          <p:cNvSpPr/>
          <p:nvPr/>
        </p:nvSpPr>
        <p:spPr>
          <a:xfrm>
            <a:off x="984739" y="5139105"/>
            <a:ext cx="1978270" cy="417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D141FF0A-30D6-5CC3-A7A1-CE963EBA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C0054E92-05C3-FD36-8EE6-8F64B729A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9850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3154F2-6829-870F-8F24-7FB4C5C87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970CB-100A-8975-214E-FC528B7F8F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D053C3-6198-E96D-6CA2-C82D6922BD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1" descr="V:\PIADC LOGOS\USDA 3D.jpg">
            <a:extLst>
              <a:ext uri="{FF2B5EF4-FFF2-40B4-BE49-F238E27FC236}">
                <a16:creationId xmlns:a16="http://schemas.microsoft.com/office/drawing/2014/main" id="{32781A84-CEA8-650D-7F7C-2D272AF4A1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B0E94C64-0093-F496-EA77-CBE168FF8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3571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54B-6DDA-28A0-6370-FF9778C0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BCDB-E92E-ED1B-08C9-017F61FF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FA927-ACCB-FDC8-A92A-15F4278F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4478A-672D-3B1A-E821-721556E80F63}"/>
              </a:ext>
            </a:extLst>
          </p:cNvPr>
          <p:cNvSpPr/>
          <p:nvPr/>
        </p:nvSpPr>
        <p:spPr>
          <a:xfrm>
            <a:off x="838200" y="5936199"/>
            <a:ext cx="2948940" cy="37570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 descr="V:\PIADC LOGOS\USDA 3D.jpg">
            <a:extLst>
              <a:ext uri="{FF2B5EF4-FFF2-40B4-BE49-F238E27FC236}">
                <a16:creationId xmlns:a16="http://schemas.microsoft.com/office/drawing/2014/main" id="{BF691BCC-1E4F-FACA-C851-8BDBC0EA8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9" name="Picture 2" descr="Global ASF Color2 (2)">
            <a:extLst>
              <a:ext uri="{FF2B5EF4-FFF2-40B4-BE49-F238E27FC236}">
                <a16:creationId xmlns:a16="http://schemas.microsoft.com/office/drawing/2014/main" id="{1F647CEF-5FBB-071F-DDFF-9295BA00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597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096A2-3F30-9B05-6343-8810C6873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662C4-5D36-731A-76E5-EFE592F05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C9D4C-B54F-804D-542D-51505BBF8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85011F-9270-094E-297E-D589BC8895B9}"/>
              </a:ext>
            </a:extLst>
          </p:cNvPr>
          <p:cNvSpPr/>
          <p:nvPr/>
        </p:nvSpPr>
        <p:spPr>
          <a:xfrm>
            <a:off x="9555480" y="3764280"/>
            <a:ext cx="1516380" cy="502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62380C-F379-BCF5-EB7E-ED0644C06BAA}"/>
              </a:ext>
            </a:extLst>
          </p:cNvPr>
          <p:cNvSpPr/>
          <p:nvPr/>
        </p:nvSpPr>
        <p:spPr>
          <a:xfrm>
            <a:off x="10111740" y="5654040"/>
            <a:ext cx="685800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1" descr="V:\PIADC LOGOS\USDA 3D.jpg">
            <a:extLst>
              <a:ext uri="{FF2B5EF4-FFF2-40B4-BE49-F238E27FC236}">
                <a16:creationId xmlns:a16="http://schemas.microsoft.com/office/drawing/2014/main" id="{4C5BC9CA-5377-5D4F-1389-FBC6CA9DC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11" name="Picture 2" descr="Global ASF Color2 (2)">
            <a:extLst>
              <a:ext uri="{FF2B5EF4-FFF2-40B4-BE49-F238E27FC236}">
                <a16:creationId xmlns:a16="http://schemas.microsoft.com/office/drawing/2014/main" id="{A2C932AE-9056-EEEA-0158-ECF105FF5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107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5AB12-2A29-A5AC-5D19-7F10347E6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C66CA4-651D-16A6-1511-0925A3113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66" t="57115" r="30963" b="5366"/>
          <a:stretch/>
        </p:blipFill>
        <p:spPr>
          <a:xfrm>
            <a:off x="46965" y="87479"/>
            <a:ext cx="7253560" cy="3824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7132159-024A-AF75-8506-6A07ACBD8B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22" t="64680" r="42046" b="14038"/>
          <a:stretch/>
        </p:blipFill>
        <p:spPr>
          <a:xfrm>
            <a:off x="7603123" y="57300"/>
            <a:ext cx="4334608" cy="398640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3B2BB2A-398D-D043-915C-64EB1AC8B963}"/>
              </a:ext>
            </a:extLst>
          </p:cNvPr>
          <p:cNvSpPr txBox="1"/>
          <p:nvPr/>
        </p:nvSpPr>
        <p:spPr>
          <a:xfrm>
            <a:off x="1465018" y="4043702"/>
            <a:ext cx="1065078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Launched GARA in DR 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Initial 6 months</a:t>
            </a:r>
            <a:endParaRPr lang="en-US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51 countries, 279 cities</a:t>
            </a:r>
          </a:p>
          <a:p>
            <a:pPr marL="571500" marR="0" indent="-5715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9K page views by 1.2K unique users</a:t>
            </a:r>
          </a:p>
        </p:txBody>
      </p:sp>
      <p:pic>
        <p:nvPicPr>
          <p:cNvPr id="3" name="Picture 11" descr="V:\PIADC LOGOS\USDA 3D.jpg">
            <a:extLst>
              <a:ext uri="{FF2B5EF4-FFF2-40B4-BE49-F238E27FC236}">
                <a16:creationId xmlns:a16="http://schemas.microsoft.com/office/drawing/2014/main" id="{04DAD433-9E3F-5175-8EDF-A1B969D462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pic>
        <p:nvPicPr>
          <p:cNvPr id="4" name="Picture 2" descr="Global ASF Color2 (2)">
            <a:extLst>
              <a:ext uri="{FF2B5EF4-FFF2-40B4-BE49-F238E27FC236}">
                <a16:creationId xmlns:a16="http://schemas.microsoft.com/office/drawing/2014/main" id="{269EA3BA-F5C5-8621-DA0B-345F26DF8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0969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A5CC3-188F-AF12-D853-F6DE60890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Repository ASFV isolates for distribution</a:t>
            </a:r>
            <a:br>
              <a:rPr lang="en-US" dirty="0">
                <a:solidFill>
                  <a:srgbClr val="FFFF00"/>
                </a:solidFill>
              </a:rPr>
            </a:b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6D253-3646-B8B1-D30C-9801FDD09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08355"/>
            <a:ext cx="10972800" cy="582627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Project designed between Plum Island and Pirbright </a:t>
            </a:r>
          </a:p>
          <a:p>
            <a:r>
              <a:rPr lang="en-US" dirty="0">
                <a:solidFill>
                  <a:schemeClr val="bg1"/>
                </a:solidFill>
              </a:rPr>
              <a:t>Only Virulent Strains </a:t>
            </a:r>
          </a:p>
          <a:p>
            <a:r>
              <a:rPr lang="en-US" dirty="0">
                <a:solidFill>
                  <a:schemeClr val="bg1"/>
                </a:solidFill>
              </a:rPr>
              <a:t>Only restriction is distribution of unmodified isolates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Traceability requirements for distributing ASFV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Once modified the receiving lab has ownership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Free and Clear MTA for any derivative </a:t>
            </a:r>
          </a:p>
          <a:p>
            <a:r>
              <a:rPr lang="en-US" dirty="0">
                <a:solidFill>
                  <a:schemeClr val="bg1"/>
                </a:solidFill>
              </a:rPr>
              <a:t>Nagoya exemptions for included strains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Help from Partners in Africa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LIRI has agreed to collaborate to contribute Kenya Isolates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11" descr="V:\PIADC LOGOS\USDA 3D.jpg">
            <a:extLst>
              <a:ext uri="{FF2B5EF4-FFF2-40B4-BE49-F238E27FC236}">
                <a16:creationId xmlns:a16="http://schemas.microsoft.com/office/drawing/2014/main" id="{646DC974-D3A6-2465-734D-ECCB7FAD8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pic>
        <p:nvPicPr>
          <p:cNvPr id="6" name="Picture 2" descr="Global ASF Color2 (2)">
            <a:extLst>
              <a:ext uri="{FF2B5EF4-FFF2-40B4-BE49-F238E27FC236}">
                <a16:creationId xmlns:a16="http://schemas.microsoft.com/office/drawing/2014/main" id="{9CCE4532-0B13-15A0-0BC2-30D8137CE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89176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5681F-9B71-FE4D-713A-99EBCD8E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0013" y="0"/>
            <a:ext cx="109728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Proposed Strains Included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CFDAFA-AA87-9C9F-55ED-A7949C6AC98D}"/>
              </a:ext>
            </a:extLst>
          </p:cNvPr>
          <p:cNvSpPr txBox="1"/>
          <p:nvPr/>
        </p:nvSpPr>
        <p:spPr>
          <a:xfrm>
            <a:off x="642938" y="1508760"/>
            <a:ext cx="1166812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Isolate				     Genotype 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E75 					I </a:t>
            </a: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Ba71 				             I 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Georgia (2010) 		             II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Bot/1/99 			            III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Tengani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			            V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SUM14/11 or Malawi 		          VIII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Ken06				           IX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Uganda 1965 			            X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KAB 6/2 			           XI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NYA ½ 				          XIV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</a:t>
            </a: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96/4 			          XX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GB" sz="24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Covers :Genotypes I , II, III, V,VIII,IX,X,XI, XIII, XIV, XX  </a:t>
            </a:r>
            <a:endParaRPr lang="en-US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603E6E-73DE-C3D0-8F1D-479DA141538B}"/>
              </a:ext>
            </a:extLst>
          </p:cNvPr>
          <p:cNvSpPr txBox="1"/>
          <p:nvPr/>
        </p:nvSpPr>
        <p:spPr>
          <a:xfrm>
            <a:off x="6964681" y="1836420"/>
            <a:ext cx="486156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Strains from Plum Island and Pirbright Historical collections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Collection intended to evolve or expand for Relevant circulating strains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Possibility for an  Expanded collection if there is a need.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ASFV Community Input?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B2A395E1-53E7-8E97-FF63-8E4972D8A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pic>
        <p:nvPicPr>
          <p:cNvPr id="6" name="Picture 2" descr="Global ASF Color2 (2)">
            <a:extLst>
              <a:ext uri="{FF2B5EF4-FFF2-40B4-BE49-F238E27FC236}">
                <a16:creationId xmlns:a16="http://schemas.microsoft.com/office/drawing/2014/main" id="{FB635AE5-2CE3-681A-21FB-482DEBABE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38442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80C9E-7272-4D84-9B64-5017BE63D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0545" y="0"/>
            <a:ext cx="12242545" cy="1143000"/>
          </a:xfrm>
        </p:spPr>
        <p:txBody>
          <a:bodyPr>
            <a:noAutofit/>
          </a:bodyPr>
          <a:lstStyle/>
          <a:p>
            <a:r>
              <a:rPr lang="en-US" sz="4000" b="1" dirty="0"/>
              <a:t>Solving ASFV Community Problems: ASFV sequencing</a:t>
            </a:r>
            <a:endParaRPr lang="en-US" sz="1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B8443C-8F0A-4846-8ADB-A937E0C98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04" y="913786"/>
            <a:ext cx="11628675" cy="5618479"/>
          </a:xfrm>
        </p:spPr>
        <p:txBody>
          <a:bodyPr>
            <a:normAutofit/>
          </a:bodyPr>
          <a:lstStyle/>
          <a:p>
            <a:r>
              <a:rPr lang="en-US" sz="2400" dirty="0"/>
              <a:t>Collaboration with Paolo Ribeca </a:t>
            </a:r>
          </a:p>
          <a:p>
            <a:r>
              <a:rPr lang="en-US" sz="2400" dirty="0"/>
              <a:t>Leveraging </a:t>
            </a:r>
            <a:r>
              <a:rPr lang="en-US" sz="2400" dirty="0" err="1"/>
              <a:t>Scinet</a:t>
            </a:r>
            <a:r>
              <a:rPr lang="en-US" sz="2400" dirty="0"/>
              <a:t> (ARS bioinformatics computer core) </a:t>
            </a:r>
          </a:p>
          <a:p>
            <a:pPr lvl="1"/>
            <a:r>
              <a:rPr lang="en-US" sz="2000" dirty="0"/>
              <a:t>Centralized Banking and long-term storage of raw data and sequences</a:t>
            </a:r>
          </a:p>
          <a:p>
            <a:pPr lvl="2"/>
            <a:r>
              <a:rPr lang="en-US" sz="1600" dirty="0"/>
              <a:t>Automatic backups to remote locations </a:t>
            </a:r>
          </a:p>
          <a:p>
            <a:pPr lvl="2"/>
            <a:r>
              <a:rPr lang="en-US" sz="1600" dirty="0"/>
              <a:t>Ensures long term survival with minimal costs </a:t>
            </a:r>
            <a:endParaRPr lang="en-US" sz="1050" dirty="0"/>
          </a:p>
          <a:p>
            <a:r>
              <a:rPr lang="en-US" sz="2400" dirty="0"/>
              <a:t>Private dashboard for Researchers to use tools on there raw sequencing data</a:t>
            </a:r>
          </a:p>
          <a:p>
            <a:pPr marL="0" indent="0">
              <a:buNone/>
            </a:pPr>
            <a:r>
              <a:rPr lang="en-US" sz="2400" dirty="0"/>
              <a:t>	(pre-publication) </a:t>
            </a:r>
          </a:p>
          <a:p>
            <a:r>
              <a:rPr lang="en-US" sz="2400" dirty="0"/>
              <a:t>Raw data analyzed using same pipeline automatically with little to no input required </a:t>
            </a:r>
          </a:p>
          <a:p>
            <a:pPr lvl="1"/>
            <a:r>
              <a:rPr lang="en-US" sz="2400" dirty="0"/>
              <a:t>Ability to re-analyze in the future for published genomes should a mistake be commonly made ( i.e. missing 2kb) </a:t>
            </a:r>
          </a:p>
          <a:p>
            <a:pPr lvl="1"/>
            <a:r>
              <a:rPr lang="en-US" sz="2400" dirty="0"/>
              <a:t>Ability for  any ASFV lab can submit raw data</a:t>
            </a:r>
          </a:p>
          <a:p>
            <a:pPr lvl="1"/>
            <a:r>
              <a:rPr lang="en-US" sz="2400" dirty="0"/>
              <a:t>Automatic annotation/ </a:t>
            </a:r>
            <a:r>
              <a:rPr lang="en-US" sz="2400" dirty="0" err="1"/>
              <a:t>denovo</a:t>
            </a:r>
            <a:r>
              <a:rPr lang="en-US" sz="2400" dirty="0"/>
              <a:t> assembly </a:t>
            </a:r>
          </a:p>
          <a:p>
            <a:r>
              <a:rPr lang="en-US" sz="2400" dirty="0"/>
              <a:t>Quality scores for each nucleotide calculated to allow for viewing and export </a:t>
            </a:r>
          </a:p>
        </p:txBody>
      </p:sp>
      <p:pic>
        <p:nvPicPr>
          <p:cNvPr id="5" name="Picture 2" descr="Global ASF Color2 (2)">
            <a:extLst>
              <a:ext uri="{FF2B5EF4-FFF2-40B4-BE49-F238E27FC236}">
                <a16:creationId xmlns:a16="http://schemas.microsoft.com/office/drawing/2014/main" id="{1746E180-B74F-429A-AABD-28BC356487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V:\PIADC LOGOS\USDA 3D.jpg">
            <a:extLst>
              <a:ext uri="{FF2B5EF4-FFF2-40B4-BE49-F238E27FC236}">
                <a16:creationId xmlns:a16="http://schemas.microsoft.com/office/drawing/2014/main" id="{DDB07AEC-F346-4566-B743-1C46F1DCF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119642"/>
            <a:ext cx="1020998" cy="7383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668259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E672-8656-43DA-81B7-A4A1A137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46" y="981737"/>
            <a:ext cx="12125960" cy="58076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Input raw data directly from Sequencer or uploaded </a:t>
            </a:r>
          </a:p>
          <a:p>
            <a:pPr lvl="1"/>
            <a:r>
              <a:rPr lang="en-US" dirty="0"/>
              <a:t>Illumina (via </a:t>
            </a:r>
            <a:r>
              <a:rPr lang="en-US" dirty="0" err="1"/>
              <a:t>basespace</a:t>
            </a:r>
            <a:r>
              <a:rPr lang="en-US" dirty="0"/>
              <a:t> transfer or direct upload) </a:t>
            </a:r>
          </a:p>
          <a:p>
            <a:pPr lvl="1"/>
            <a:r>
              <a:rPr lang="en-US" dirty="0"/>
              <a:t>Oxford Nanopore  </a:t>
            </a:r>
          </a:p>
          <a:p>
            <a:pPr lvl="1"/>
            <a:r>
              <a:rPr lang="en-US" dirty="0"/>
              <a:t>PacBio?</a:t>
            </a:r>
          </a:p>
          <a:p>
            <a:pPr lvl="1"/>
            <a:r>
              <a:rPr lang="en-US" dirty="0" err="1"/>
              <a:t>Thermofisher</a:t>
            </a:r>
            <a:r>
              <a:rPr lang="en-US" dirty="0"/>
              <a:t> Ion? </a:t>
            </a:r>
          </a:p>
          <a:p>
            <a:r>
              <a:rPr lang="en-US" dirty="0"/>
              <a:t>Output annotation files required for  NCBI submission </a:t>
            </a:r>
          </a:p>
          <a:p>
            <a:r>
              <a:rPr lang="en-US" dirty="0"/>
              <a:t>Standardizes ASFV genome sequence quality</a:t>
            </a:r>
          </a:p>
          <a:p>
            <a:pPr lvl="1"/>
            <a:r>
              <a:rPr lang="en-US" dirty="0"/>
              <a:t>Having access to a NGS Sequencer, still requires a bioinformatic pipeline</a:t>
            </a:r>
          </a:p>
          <a:p>
            <a:pPr lvl="1"/>
            <a:r>
              <a:rPr lang="en-US" dirty="0"/>
              <a:t>Many labs have access to a sequencer or sequencing core facility, but lack bioinformatic capability</a:t>
            </a:r>
          </a:p>
          <a:p>
            <a:pPr lvl="1"/>
            <a:r>
              <a:rPr lang="en-US" dirty="0"/>
              <a:t>Could allow developing countries with ASFV outbreaks the ability to sequence rapidly outbreak strains</a:t>
            </a:r>
          </a:p>
          <a:p>
            <a:endParaRPr lang="en-US" dirty="0"/>
          </a:p>
        </p:txBody>
      </p:sp>
      <p:pic>
        <p:nvPicPr>
          <p:cNvPr id="5" name="Picture 11" descr="V:\PIADC LOGOS\USDA 3D.jpg">
            <a:extLst>
              <a:ext uri="{FF2B5EF4-FFF2-40B4-BE49-F238E27FC236}">
                <a16:creationId xmlns:a16="http://schemas.microsoft.com/office/drawing/2014/main" id="{F5BD7A22-75AC-4294-993E-0AC46476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2" y="6190790"/>
            <a:ext cx="922614" cy="667209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3CC341-9E56-42D2-900C-E6B905582686}"/>
              </a:ext>
            </a:extLst>
          </p:cNvPr>
          <p:cNvSpPr txBox="1">
            <a:spLocks/>
          </p:cNvSpPr>
          <p:nvPr/>
        </p:nvSpPr>
        <p:spPr>
          <a:xfrm>
            <a:off x="-50545" y="0"/>
            <a:ext cx="122425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/>
              <a:t>Solving ASFV Community Problems: ASFV sequencing</a:t>
            </a:r>
            <a:endParaRPr lang="en-US" sz="1800" b="1" dirty="0"/>
          </a:p>
        </p:txBody>
      </p:sp>
      <p:pic>
        <p:nvPicPr>
          <p:cNvPr id="8" name="Picture 2" descr="Global ASF Color2 (2)">
            <a:extLst>
              <a:ext uri="{FF2B5EF4-FFF2-40B4-BE49-F238E27FC236}">
                <a16:creationId xmlns:a16="http://schemas.microsoft.com/office/drawing/2014/main" id="{DA6583AD-E63C-4A80-A2FC-6C50530A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661494" y="6217528"/>
            <a:ext cx="530506" cy="640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9097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3E672-8656-43DA-81B7-A4A1A1379A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" y="434062"/>
            <a:ext cx="12125960" cy="5807683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Registration and signing of MOU Free to use Bioinformatics platform</a:t>
            </a:r>
          </a:p>
          <a:p>
            <a:r>
              <a:rPr lang="en-US" dirty="0"/>
              <a:t>Link and track different ASFV variants to WOAH WAHIS outbreak maps</a:t>
            </a:r>
          </a:p>
          <a:p>
            <a:r>
              <a:rPr lang="en-US" dirty="0"/>
              <a:t>As close to real-time ASFV variant tracking as possible</a:t>
            </a:r>
          </a:p>
          <a:p>
            <a:pPr lvl="1"/>
            <a:r>
              <a:rPr lang="en-US" dirty="0"/>
              <a:t>Initial Goal is 3 months from outbreak to Sequence for 2023</a:t>
            </a:r>
          </a:p>
          <a:p>
            <a:pPr lvl="2"/>
            <a:r>
              <a:rPr lang="en-US" dirty="0"/>
              <a:t>Shipments sent to PIADC </a:t>
            </a:r>
          </a:p>
          <a:p>
            <a:pPr lvl="1"/>
            <a:r>
              <a:rPr lang="en-US" dirty="0"/>
              <a:t>Local sequencing of outbreaks, goal is to have output file within 1-2 days</a:t>
            </a:r>
          </a:p>
          <a:p>
            <a:pPr lvl="2"/>
            <a:r>
              <a:rPr lang="en-US" dirty="0"/>
              <a:t>Hi Quality </a:t>
            </a:r>
            <a:r>
              <a:rPr lang="en-US" dirty="0" err="1"/>
              <a:t>denovo</a:t>
            </a:r>
            <a:r>
              <a:rPr lang="en-US" dirty="0"/>
              <a:t> sequencing requires both long and short reads </a:t>
            </a:r>
          </a:p>
          <a:p>
            <a:pPr lvl="2"/>
            <a:r>
              <a:rPr lang="en-US" dirty="0"/>
              <a:t>Variants aligning to a reference one sequencing platform</a:t>
            </a:r>
          </a:p>
        </p:txBody>
      </p:sp>
      <p:pic>
        <p:nvPicPr>
          <p:cNvPr id="5" name="Picture 11" descr="V:\PIADC LOGOS\USDA 3D.jpg">
            <a:extLst>
              <a:ext uri="{FF2B5EF4-FFF2-40B4-BE49-F238E27FC236}">
                <a16:creationId xmlns:a16="http://schemas.microsoft.com/office/drawing/2014/main" id="{F5BD7A22-75AC-4294-993E-0AC46476A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3CC341-9E56-42D2-900C-E6B905582686}"/>
              </a:ext>
            </a:extLst>
          </p:cNvPr>
          <p:cNvSpPr txBox="1">
            <a:spLocks/>
          </p:cNvSpPr>
          <p:nvPr/>
        </p:nvSpPr>
        <p:spPr>
          <a:xfrm>
            <a:off x="-50545" y="0"/>
            <a:ext cx="1224254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Solving ASFV Community Problems: ASFV sequencing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8" name="Picture 2" descr="Global ASF Color2 (2)">
            <a:extLst>
              <a:ext uri="{FF2B5EF4-FFF2-40B4-BE49-F238E27FC236}">
                <a16:creationId xmlns:a16="http://schemas.microsoft.com/office/drawing/2014/main" id="{DA6583AD-E63C-4A80-A2FC-6C50530A3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35894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71508-6B4B-453C-89A0-740BAE7E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167" y="53923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COE: Solving ASFV Community Problems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45EB78-0E57-4C46-8A2F-D4AD611B9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244" y="1030147"/>
            <a:ext cx="11573679" cy="5735534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Stand Up by ASFV group at PIADC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Community Driven: Suggestions welcome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MOU for partnerships is pending approval </a:t>
            </a:r>
          </a:p>
          <a:p>
            <a:r>
              <a:rPr lang="en-US" dirty="0">
                <a:solidFill>
                  <a:schemeClr val="bg1"/>
                </a:solidFill>
              </a:rPr>
              <a:t>One stop automatically updated ASFV protein database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Information on individual ASFV proteins in one place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Continuous update linking new publications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Structure predictions for all ASFV proteins 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Georgia structures finished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Variant proteins from other isolates coming soon </a:t>
            </a:r>
          </a:p>
          <a:p>
            <a:r>
              <a:rPr lang="en-US" dirty="0">
                <a:solidFill>
                  <a:schemeClr val="bg1"/>
                </a:solidFill>
              </a:rPr>
              <a:t>Online sequencing platform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Collaboration with Paolo Ribeca ( funded, expected Beta Launch Soon) </a:t>
            </a:r>
          </a:p>
          <a:p>
            <a:r>
              <a:rPr lang="en-US" dirty="0">
                <a:solidFill>
                  <a:schemeClr val="bg1"/>
                </a:solidFill>
              </a:rPr>
              <a:t>Repository of well characterized ASFV isolates for distribution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Relies on GARA members to allow there characterized strains to be distributed freely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Standardization of ASFV studies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Pathogenesis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Vaccine Efficacy and Cross-Protection </a:t>
            </a: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59292493-9653-4297-A87A-71A2D66C3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pic>
        <p:nvPicPr>
          <p:cNvPr id="5" name="Picture 2" descr="Global ASF Color2 (2)">
            <a:extLst>
              <a:ext uri="{FF2B5EF4-FFF2-40B4-BE49-F238E27FC236}">
                <a16:creationId xmlns:a16="http://schemas.microsoft.com/office/drawing/2014/main" id="{B498C168-BD1F-4610-B59A-36C3DA3366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6272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9D7DA-F3A7-E836-4DD1-45DF54085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1758"/>
            <a:ext cx="11430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Partnerships to Expand Sequencing of African Isolates</a:t>
            </a:r>
            <a:br>
              <a:rPr lang="en-US" dirty="0"/>
            </a:br>
            <a:r>
              <a:rPr lang="en-US" sz="3600" dirty="0"/>
              <a:t>Funded from USDA-ARS NBAF partnership funding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35051D-D261-9299-3D60-2114298D0995}"/>
              </a:ext>
            </a:extLst>
          </p:cNvPr>
          <p:cNvSpPr txBox="1"/>
          <p:nvPr/>
        </p:nvSpPr>
        <p:spPr>
          <a:xfrm>
            <a:off x="205740" y="1288098"/>
            <a:ext cx="11986260" cy="5017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Ghana 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Theophillus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Odoom ; Dr. Jehadi Osei-Bonsu ; Dr.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Fenteng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Danso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Veterinary Services Directorate (VSD) Research Farms and Accra Veterinary Laboratory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Dr. Aruna Ambagala: Canadian Food Inspection Agency (CFIA)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Nigeria 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Pam Luka: National Veterinary Research Institute (Biotechnology Centre)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Mozambique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Carlos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Quembo:Agricultural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Research Institute of Mozambique Central Region Centre (IIAM-CZC)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Benin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Okri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Fréjus Hans OHOUKO; Dr. Victorien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Dougnon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Research Unit in Applied Microbiology and Pharmacology of Natural Substances (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U.R.M.A.Pha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of Abomey-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Calavi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Togo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Damitoti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YEMPABOU :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Institut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Togolais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Recherche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Agronomique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(ITRA)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Uganda</a:t>
            </a:r>
            <a:r>
              <a:rPr lang="en-US" sz="2000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Deo Ndumu: Ministry of Agriculture, Animal Industry, and Fisheries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Eddie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Wampande:College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Veterinary Medicine, Animal Resource, &amp; Biosecurity, Makerere University</a:t>
            </a:r>
          </a:p>
          <a:p>
            <a:pPr>
              <a:lnSpc>
                <a:spcPct val="107000"/>
              </a:lnSpc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Sierra Leone: </a:t>
            </a:r>
            <a:r>
              <a:rPr lang="en-US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Dr. Sahr Raymond Gborie: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Livestock &amp; Veterinary Services Division, Ministry of Agriculture &amp;Forestry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Burkina Faso</a:t>
            </a:r>
            <a:r>
              <a:rPr lang="en-US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Zerbo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Habibata</a:t>
            </a:r>
            <a:r>
              <a:rPr lang="en-US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 Générale des Services Vétérinaires (DGSV)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          Dr. Michael Dione :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Livestock Research Institute (ILRI)</a:t>
            </a:r>
            <a:endParaRPr lang="fr-F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11" descr="V:\PIADC LOGOS\USDA 3D.jpg">
            <a:extLst>
              <a:ext uri="{FF2B5EF4-FFF2-40B4-BE49-F238E27FC236}">
                <a16:creationId xmlns:a16="http://schemas.microsoft.com/office/drawing/2014/main" id="{E734407D-4F2E-5E00-668B-1F574203A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1" y="6019800"/>
            <a:ext cx="1159059" cy="8382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32929358-3B76-A32B-D873-EFB6802F6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53800" y="5846053"/>
            <a:ext cx="838200" cy="1011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39820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D45FDA-B727-4E37-D0D8-C89ED29AFE24}"/>
              </a:ext>
            </a:extLst>
          </p:cNvPr>
          <p:cNvSpPr txBox="1"/>
          <p:nvPr/>
        </p:nvSpPr>
        <p:spPr>
          <a:xfrm>
            <a:off x="304800" y="259080"/>
            <a:ext cx="92546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Other Community Problems?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Standardizing ASFV annotation ( similar to poxvirus )?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Expansion into Other Diseases: Lumpy Skin Disease Virus  </a:t>
            </a:r>
          </a:p>
          <a:p>
            <a:r>
              <a:rPr lang="en-US" sz="28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CD7CA8-DE31-57A7-F444-A344C1D01B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3"/>
          <a:stretch/>
        </p:blipFill>
        <p:spPr>
          <a:xfrm>
            <a:off x="184786" y="2158582"/>
            <a:ext cx="5894070" cy="37428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62BD528-891B-0B80-1E03-D1E69EC1168B}"/>
              </a:ext>
            </a:extLst>
          </p:cNvPr>
          <p:cNvSpPr txBox="1"/>
          <p:nvPr/>
        </p:nvSpPr>
        <p:spPr>
          <a:xfrm>
            <a:off x="6444162" y="3330478"/>
            <a:ext cx="106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Cyril Gay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CA5A5F7-CAC3-189A-7099-ADB6386C19A1}"/>
              </a:ext>
            </a:extLst>
          </p:cNvPr>
          <p:cNvSpPr txBox="1"/>
          <p:nvPr/>
        </p:nvSpPr>
        <p:spPr>
          <a:xfrm>
            <a:off x="6357682" y="5145826"/>
            <a:ext cx="1432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Paolo Ribeca </a:t>
            </a:r>
          </a:p>
          <a:p>
            <a:endParaRPr lang="en-US" dirty="0"/>
          </a:p>
        </p:txBody>
      </p:sp>
      <p:pic>
        <p:nvPicPr>
          <p:cNvPr id="12" name="Picture 2" descr="Global ASF Color2 (2)">
            <a:extLst>
              <a:ext uri="{FF2B5EF4-FFF2-40B4-BE49-F238E27FC236}">
                <a16:creationId xmlns:a16="http://schemas.microsoft.com/office/drawing/2014/main" id="{798A5B48-D66F-7E26-8BDF-5A521296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7330" y="2358651"/>
            <a:ext cx="2454520" cy="2963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E49795-FFDF-177F-728B-2B2045C69E7F}"/>
              </a:ext>
            </a:extLst>
          </p:cNvPr>
          <p:cNvSpPr txBox="1"/>
          <p:nvPr/>
        </p:nvSpPr>
        <p:spPr>
          <a:xfrm>
            <a:off x="287656" y="6038675"/>
            <a:ext cx="52231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Mark Dinhobl – Data Scientist/Computer Programmer</a:t>
            </a:r>
          </a:p>
          <a:p>
            <a:r>
              <a:rPr lang="en-US" dirty="0"/>
              <a:t>Nicholas Tessler – Website Design </a:t>
            </a:r>
          </a:p>
          <a:p>
            <a:endParaRPr lang="en-US" dirty="0"/>
          </a:p>
        </p:txBody>
      </p:sp>
      <p:pic>
        <p:nvPicPr>
          <p:cNvPr id="1026" name="Picture 2" descr="Image result for cyril gay">
            <a:extLst>
              <a:ext uri="{FF2B5EF4-FFF2-40B4-BE49-F238E27FC236}">
                <a16:creationId xmlns:a16="http://schemas.microsoft.com/office/drawing/2014/main" id="{FCC468A4-9D30-0098-B7D2-E303D0F9A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162" y="2044407"/>
            <a:ext cx="1238250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Paolo Ribeca">
            <a:extLst>
              <a:ext uri="{FF2B5EF4-FFF2-40B4-BE49-F238E27FC236}">
                <a16:creationId xmlns:a16="http://schemas.microsoft.com/office/drawing/2014/main" id="{BFD674AD-266F-2518-9DD6-CF88A05B4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7332" y="3699810"/>
            <a:ext cx="1127248" cy="139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821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12A1E-07B4-F837-CF10-72A26CB76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A26EB-4B16-0472-E534-A2094634A3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29D23-7ABC-3F52-19A1-0071A465B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57" t="23718" r="8810" b="6603"/>
          <a:stretch/>
        </p:blipFill>
        <p:spPr>
          <a:xfrm>
            <a:off x="0" y="-1"/>
            <a:ext cx="12102612" cy="67637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5337C75-357D-5013-0F2D-B8A07B496856}"/>
              </a:ext>
            </a:extLst>
          </p:cNvPr>
          <p:cNvSpPr/>
          <p:nvPr/>
        </p:nvSpPr>
        <p:spPr>
          <a:xfrm>
            <a:off x="2426677" y="1468315"/>
            <a:ext cx="1208942" cy="4791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E74424EE-37E5-6714-E487-8E2C76918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BCCE0A75-5313-3A1C-5CE5-F5DC253C7B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9877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7AF8-D1E2-EF78-862A-E345AB9D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7A2F8-D904-3E4C-19C9-D9B7F43A4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9CB29-D918-D2A5-6973-2852FEB9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1" descr="V:\PIADC LOGOS\USDA 3D.jpg">
            <a:extLst>
              <a:ext uri="{FF2B5EF4-FFF2-40B4-BE49-F238E27FC236}">
                <a16:creationId xmlns:a16="http://schemas.microsoft.com/office/drawing/2014/main" id="{6209B1F2-3B8C-F209-AC29-CD657C93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8" name="Picture 2" descr="Global ASF Color2 (2)">
            <a:extLst>
              <a:ext uri="{FF2B5EF4-FFF2-40B4-BE49-F238E27FC236}">
                <a16:creationId xmlns:a16="http://schemas.microsoft.com/office/drawing/2014/main" id="{F7E2B3A3-8037-3A43-9FC5-6BF208AB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9018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6EB9D-5EEA-51AE-AB9B-D799E0287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516C3-A181-2F02-85BA-B11080A12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F5568E-CB91-CA7E-E18E-216C7DE4F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2754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A7C27-1FE8-4847-FAA8-57D7F2FFC953}"/>
              </a:ext>
            </a:extLst>
          </p:cNvPr>
          <p:cNvSpPr txBox="1"/>
          <p:nvPr/>
        </p:nvSpPr>
        <p:spPr>
          <a:xfrm>
            <a:off x="742950" y="1573491"/>
            <a:ext cx="41807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Rotate and view each protein 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features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Overlapping structures of protein variants from other isolates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Ability to highlight potential immune epitopes </a:t>
            </a:r>
          </a:p>
          <a:p>
            <a:r>
              <a:rPr lang="en-US" dirty="0"/>
              <a:t> </a:t>
            </a:r>
          </a:p>
        </p:txBody>
      </p:sp>
      <p:pic>
        <p:nvPicPr>
          <p:cNvPr id="7" name="Picture 11" descr="V:\PIADC LOGOS\USDA 3D.jpg">
            <a:extLst>
              <a:ext uri="{FF2B5EF4-FFF2-40B4-BE49-F238E27FC236}">
                <a16:creationId xmlns:a16="http://schemas.microsoft.com/office/drawing/2014/main" id="{E0DEAAB1-635B-7DFB-097B-C2C4A2195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8" name="Picture 2" descr="Global ASF Color2 (2)">
            <a:extLst>
              <a:ext uri="{FF2B5EF4-FFF2-40B4-BE49-F238E27FC236}">
                <a16:creationId xmlns:a16="http://schemas.microsoft.com/office/drawing/2014/main" id="{CD115949-E166-303D-9F39-0D96C402E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77802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7AF8-D1E2-EF78-862A-E345AB9DA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D7A2F8-D904-3E4C-19C9-D9B7F43A4A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C9CB29-D918-D2A5-6973-2852FEB980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085A284E-7DC0-D91C-F97B-456528564A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6" name="Picture 2" descr="Global ASF Color2 (2)">
            <a:extLst>
              <a:ext uri="{FF2B5EF4-FFF2-40B4-BE49-F238E27FC236}">
                <a16:creationId xmlns:a16="http://schemas.microsoft.com/office/drawing/2014/main" id="{C0C26386-5692-CB00-4283-090EA8BD8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2733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54B-6DDA-28A0-6370-FF9778C0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BCDB-E92E-ED1B-08C9-017F61FF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FA927-ACCB-FDC8-A92A-15F4278F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4478A-672D-3B1A-E821-721556E80F63}"/>
              </a:ext>
            </a:extLst>
          </p:cNvPr>
          <p:cNvSpPr/>
          <p:nvPr/>
        </p:nvSpPr>
        <p:spPr>
          <a:xfrm>
            <a:off x="980342" y="4730262"/>
            <a:ext cx="1978270" cy="417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 descr="V:\PIADC LOGOS\USDA 3D.jpg">
            <a:extLst>
              <a:ext uri="{FF2B5EF4-FFF2-40B4-BE49-F238E27FC236}">
                <a16:creationId xmlns:a16="http://schemas.microsoft.com/office/drawing/2014/main" id="{E48CA64C-35E8-254E-8C17-D8203BBE2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9" name="Picture 2" descr="Global ASF Color2 (2)">
            <a:extLst>
              <a:ext uri="{FF2B5EF4-FFF2-40B4-BE49-F238E27FC236}">
                <a16:creationId xmlns:a16="http://schemas.microsoft.com/office/drawing/2014/main" id="{E2BD30EB-313A-2874-6FD3-CBCA5668F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5526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35089-6167-20DE-8C38-B27EFC55C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9C4F2-57EE-DFA2-D9A0-A96AA1D90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40E586-0D56-46B9-EB93-734C58C63E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11" descr="V:\PIADC LOGOS\USDA 3D.jpg">
            <a:extLst>
              <a:ext uri="{FF2B5EF4-FFF2-40B4-BE49-F238E27FC236}">
                <a16:creationId xmlns:a16="http://schemas.microsoft.com/office/drawing/2014/main" id="{481B23BE-0268-A953-3798-516E9206E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1FA27EE3-D6DE-021E-805C-8E01EEE67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92054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2754B-6DDA-28A0-6370-FF9778C0F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2BCDB-E92E-ED1B-08C9-017F61FFBC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FA927-ACCB-FDC8-A92A-15F4278FD6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F4478A-672D-3B1A-E821-721556E80F63}"/>
              </a:ext>
            </a:extLst>
          </p:cNvPr>
          <p:cNvSpPr/>
          <p:nvPr/>
        </p:nvSpPr>
        <p:spPr>
          <a:xfrm>
            <a:off x="984739" y="5139105"/>
            <a:ext cx="1978270" cy="4176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11" descr="V:\PIADC LOGOS\USDA 3D.jpg">
            <a:extLst>
              <a:ext uri="{FF2B5EF4-FFF2-40B4-BE49-F238E27FC236}">
                <a16:creationId xmlns:a16="http://schemas.microsoft.com/office/drawing/2014/main" id="{A5A420AB-FA39-244D-7124-7C19F7053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2" y="6286500"/>
            <a:ext cx="790268" cy="571500"/>
          </a:xfrm>
          <a:prstGeom prst="rect">
            <a:avLst/>
          </a:prstGeom>
          <a:noFill/>
        </p:spPr>
      </p:pic>
      <p:pic>
        <p:nvPicPr>
          <p:cNvPr id="7" name="Picture 2" descr="Global ASF Color2 (2)">
            <a:extLst>
              <a:ext uri="{FF2B5EF4-FFF2-40B4-BE49-F238E27FC236}">
                <a16:creationId xmlns:a16="http://schemas.microsoft.com/office/drawing/2014/main" id="{FF7D2D38-FA65-7155-938D-F941BC6EB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623862" y="6176963"/>
            <a:ext cx="571500" cy="689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55309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7E49C6273058F4D94DF0ABA7DF59315" ma:contentTypeVersion="16" ma:contentTypeDescription="Create a new document." ma:contentTypeScope="" ma:versionID="f09cc8db0536a0c197d2b858bf682d67">
  <xsd:schema xmlns:xsd="http://www.w3.org/2001/XMLSchema" xmlns:xs="http://www.w3.org/2001/XMLSchema" xmlns:p="http://schemas.microsoft.com/office/2006/metadata/properties" xmlns:ns2="e357bd84-b6d4-42ee-b8e4-ba03c7c10af9" xmlns:ns3="fd300111-1b6d-4ede-b74f-05b2b922cc1a" targetNamespace="http://schemas.microsoft.com/office/2006/metadata/properties" ma:root="true" ma:fieldsID="1256129b3e863ba3db17be6029ed7baf" ns2:_="" ns3:_="">
    <xsd:import namespace="e357bd84-b6d4-42ee-b8e4-ba03c7c10af9"/>
    <xsd:import namespace="fd300111-1b6d-4ede-b74f-05b2b922cc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ralPresent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SearchProperties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57bd84-b6d4-42ee-b8e4-ba03c7c10a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ralPresentation" ma:index="14" nillable="true" ma:displayName="Oral Presentation" ma:default="1" ma:format="Dropdown" ma:internalName="OralPresentation">
      <xsd:simpleType>
        <xsd:restriction base="dms:Boolea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1bd5f298-1e24-4768-94fc-a8b9045ba2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2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00111-1b6d-4ede-b74f-05b2b922cc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3d5f5a1-dd62-47c3-95ef-ac155c8a0ca6}" ma:internalName="TaxCatchAll" ma:showField="CatchAllData" ma:web="fd300111-1b6d-4ede-b74f-05b2b922cc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OralPresentation xmlns="e357bd84-b6d4-42ee-b8e4-ba03c7c10af9">true</OralPresentation>
    <TaxCatchAll xmlns="fd300111-1b6d-4ede-b74f-05b2b922cc1a" xsi:nil="true"/>
    <lcf76f155ced4ddcb4097134ff3c332f xmlns="e357bd84-b6d4-42ee-b8e4-ba03c7c10af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BA75FB-CB10-45C5-B1BB-2FEF3A73CF88}"/>
</file>

<file path=customXml/itemProps2.xml><?xml version="1.0" encoding="utf-8"?>
<ds:datastoreItem xmlns:ds="http://schemas.openxmlformats.org/officeDocument/2006/customXml" ds:itemID="{CD0675E4-E937-4178-B687-EE09D2C5B5E7}"/>
</file>

<file path=customXml/itemProps3.xml><?xml version="1.0" encoding="utf-8"?>
<ds:datastoreItem xmlns:ds="http://schemas.openxmlformats.org/officeDocument/2006/customXml" ds:itemID="{5064E717-A2B9-4140-B457-DE7BCF8EC686}"/>
</file>

<file path=docProps/app.xml><?xml version="1.0" encoding="utf-8"?>
<Properties xmlns="http://schemas.openxmlformats.org/officeDocument/2006/extended-properties" xmlns:vt="http://schemas.openxmlformats.org/officeDocument/2006/docPropsVTypes">
  <TotalTime>3908</TotalTime>
  <Words>949</Words>
  <Application>Microsoft Office PowerPoint</Application>
  <PresentationFormat>Widescreen</PresentationFormat>
  <Paragraphs>123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1_Office Theme</vt:lpstr>
      <vt:lpstr>Introduction to the Center of Excellence for  African Swine fever Genomics  </vt:lpstr>
      <vt:lpstr>COE: Solving ASFV Community Problems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Repository ASFV isolates for distribution </vt:lpstr>
      <vt:lpstr>Proposed Strains Included</vt:lpstr>
      <vt:lpstr>Solving ASFV Community Problems: ASFV sequencing</vt:lpstr>
      <vt:lpstr>PowerPoint Presentation</vt:lpstr>
      <vt:lpstr>PowerPoint Presentation</vt:lpstr>
      <vt:lpstr>Partnerships to Expand Sequencing of African Isolates Funded from USDA-ARS NBAF partnership funding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Gladue, Douglas</dc:creator>
  <cp:lastModifiedBy>Gladue, Douglas</cp:lastModifiedBy>
  <cp:revision>26</cp:revision>
  <dcterms:created xsi:type="dcterms:W3CDTF">2022-05-26T11:39:23Z</dcterms:created>
  <dcterms:modified xsi:type="dcterms:W3CDTF">2023-02-07T05:01:45Z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0x01010077E49C6273058F4D94DF0ABA7DF59315</vt:lpwstr>
  </property>
</Properties>
</file>